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9" r:id="rId2"/>
    <p:sldId id="257" r:id="rId3"/>
    <p:sldId id="258" r:id="rId4"/>
    <p:sldId id="259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 autoAdjust="0"/>
  </p:normalViewPr>
  <p:slideViewPr>
    <p:cSldViewPr snapToGrid="0">
      <p:cViewPr varScale="1">
        <p:scale>
          <a:sx n="85" d="100"/>
          <a:sy n="85" d="100"/>
        </p:scale>
        <p:origin x="590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5E8768-0F43-427E-8991-E60C89C9D239}" type="datetimeFigureOut">
              <a:rPr lang="pt-PT" smtClean="0"/>
              <a:t>19/03/2026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789638-0271-4FE1-A5E6-D6F9D60C484F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32778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56421" y="784618"/>
            <a:ext cx="6019800" cy="2387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5400" b="1" cap="small" baseline="0"/>
            </a:lvl1pPr>
          </a:lstStyle>
          <a:p>
            <a:r>
              <a:rPr lang="pt-PT" dirty="0"/>
              <a:t>Clique para editar o estilo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34026" y="3970420"/>
            <a:ext cx="9144000" cy="145582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Faça clique para editar o estilo</a:t>
            </a:r>
            <a:endParaRPr lang="pt-PT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2865645-A6AA-46E9-BA6A-B1593CC99C6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70" y="1794617"/>
            <a:ext cx="3525687" cy="109296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DDF3E20-EF76-4B17-846D-EA34615826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56" y="5878453"/>
            <a:ext cx="4059253" cy="88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6012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57450" y="365125"/>
            <a:ext cx="8896350" cy="1325563"/>
          </a:xfrm>
          <a:prstGeom prst="rect">
            <a:avLst/>
          </a:prstGeom>
        </p:spPr>
        <p:txBody>
          <a:bodyPr/>
          <a:lstStyle/>
          <a:p>
            <a:r>
              <a:rPr lang="pt-PT" dirty="0"/>
              <a:t>Clique para editar o estilo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CFA1E6F-1EA8-4C5E-BDE1-25C79AD45A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273" y="6234854"/>
            <a:ext cx="2586527" cy="563379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A196A6A-A11D-4D02-89BD-C8BFAF2BC06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26" y="749834"/>
            <a:ext cx="1794013" cy="55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72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901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529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000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036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48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969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67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0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066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121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31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71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496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8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8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F2F295-AD7D-4E03-FD15-D471C8A8B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FEAB22A-D2FF-436F-1E23-157DD11B71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0" lang="pt-PT" sz="4900" b="0" i="0" u="none" strike="noStrike" kern="1200" cap="sm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UC00001_	Aplicar as técnicas de apoio à gestão organizacional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919776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pt-PT" b="1" dirty="0"/>
            </a:br>
            <a:r>
              <a:rPr lang="pt-PT" b="1" dirty="0"/>
              <a:t>Realizações </a:t>
            </a: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dirty="0"/>
          </a:p>
          <a:p>
            <a:r>
              <a:rPr lang="pt-PT" dirty="0"/>
              <a:t>Identificar os fundamentos da gestão organizacional. </a:t>
            </a:r>
          </a:p>
          <a:p>
            <a:r>
              <a:rPr lang="pt-PT" dirty="0"/>
              <a:t>Aplicar técnicas de análise de dados e informações para apoio à gestão. 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770133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77081F-A8BE-F501-9960-6436C7777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10637655-1E71-22D4-3626-3C388BA88F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 dirty="0"/>
          </a:p>
          <a:p>
            <a:r>
              <a:rPr lang="pt-PT" dirty="0"/>
              <a:t>Gestão organizacional – fundamentos. </a:t>
            </a:r>
          </a:p>
          <a:p>
            <a:r>
              <a:rPr lang="pt-PT" dirty="0"/>
              <a:t>Gestores – funções, papéis e competências. </a:t>
            </a:r>
          </a:p>
          <a:p>
            <a:r>
              <a:rPr lang="pt-PT" dirty="0"/>
              <a:t>Empresas – objetivos, recursos e funções empresariais. </a:t>
            </a:r>
          </a:p>
          <a:p>
            <a:r>
              <a:rPr lang="pt-PT" dirty="0"/>
              <a:t>Empresa como sistema aberto – contexto externo. </a:t>
            </a:r>
          </a:p>
          <a:p>
            <a:r>
              <a:rPr lang="pt-PT" dirty="0"/>
              <a:t>Resultados e avaliação da performance das empresas. </a:t>
            </a:r>
          </a:p>
          <a:p>
            <a:r>
              <a:rPr lang="pt-PT" dirty="0"/>
              <a:t>Globalização e internacionalização de empresas. </a:t>
            </a:r>
          </a:p>
          <a:p>
            <a:r>
              <a:rPr lang="pt-PT" dirty="0"/>
              <a:t>Responsabilidade Social Corporativa e Sustentabilidade na atuação das organizações. 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6483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D7C71-8B6B-ADBC-E9C4-AAD6CB3CC2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B75EEF-79EC-0F4C-AE7A-A94EA3241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FE3A8727-D5EF-451E-E2C4-B0A3ED87B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PT" dirty="0"/>
              <a:t>Teorias organizacionais – abordagem clássica da gestão e abordagens contemporâneas. </a:t>
            </a:r>
          </a:p>
          <a:p>
            <a:r>
              <a:rPr lang="pt-PT" dirty="0"/>
              <a:t>Principais áreas funcionais da gestão – inovação, marketing e recursos humanos. </a:t>
            </a:r>
          </a:p>
          <a:p>
            <a:r>
              <a:rPr lang="pt-PT" dirty="0"/>
              <a:t>Inovação como um processo linear e como processo interativo. </a:t>
            </a:r>
          </a:p>
          <a:p>
            <a:r>
              <a:rPr lang="pt-PT" dirty="0"/>
              <a:t>Formas de inovar – do fazer ao comprar. </a:t>
            </a:r>
          </a:p>
          <a:p>
            <a:r>
              <a:rPr lang="pt-PT" dirty="0"/>
              <a:t>Ação de marketing – orientação para o mercado e oferta de valor. </a:t>
            </a:r>
          </a:p>
          <a:p>
            <a:r>
              <a:rPr lang="pt-PT" dirty="0"/>
              <a:t>Gestão de pessoas nas organizações – objetivos e políticas e </a:t>
            </a:r>
            <a:r>
              <a:rPr lang="pt-PT" dirty="0" err="1"/>
              <a:t>atvidades</a:t>
            </a:r>
            <a:r>
              <a:rPr lang="pt-PT" dirty="0"/>
              <a:t> </a:t>
            </a:r>
          </a:p>
          <a:p>
            <a:r>
              <a:rPr lang="pt-PT" dirty="0"/>
              <a:t>Regras e normas definidas. 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362943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233492" y="2329954"/>
            <a:ext cx="1861244" cy="355203"/>
          </a:xfrm>
          <a:prstGeom prst="roundRect">
            <a:avLst>
              <a:gd name="adj" fmla="val 6386"/>
            </a:avLst>
          </a:prstGeom>
          <a:solidFill>
            <a:srgbClr val="110745"/>
          </a:solidFill>
          <a:ln/>
        </p:spPr>
      </p:sp>
      <p:sp>
        <p:nvSpPr>
          <p:cNvPr id="4" name="Text 1"/>
          <p:cNvSpPr/>
          <p:nvPr/>
        </p:nvSpPr>
        <p:spPr>
          <a:xfrm>
            <a:off x="5346899" y="2386608"/>
            <a:ext cx="1634431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167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GESTÃO &amp; LIDERANÇA</a:t>
            </a:r>
            <a:endParaRPr lang="en-US" sz="1167" dirty="0"/>
          </a:p>
        </p:txBody>
      </p:sp>
      <p:sp>
        <p:nvSpPr>
          <p:cNvPr id="5" name="Text 2"/>
          <p:cNvSpPr/>
          <p:nvPr/>
        </p:nvSpPr>
        <p:spPr>
          <a:xfrm>
            <a:off x="5233492" y="2760762"/>
            <a:ext cx="6297018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625"/>
              </a:lnSpc>
            </a:pPr>
            <a:r>
              <a:rPr lang="en-US" sz="3708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Fundamentos da Gestão Organizacional</a:t>
            </a:r>
            <a:endParaRPr lang="en-US" sz="3708" dirty="0"/>
          </a:p>
        </p:txBody>
      </p:sp>
      <p:sp>
        <p:nvSpPr>
          <p:cNvPr id="6" name="Text 3"/>
          <p:cNvSpPr/>
          <p:nvPr/>
        </p:nvSpPr>
        <p:spPr>
          <a:xfrm>
            <a:off x="5233492" y="4225529"/>
            <a:ext cx="6297018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Arte de Gerir com Propósito</a:t>
            </a:r>
            <a:endParaRPr lang="en-US" sz="1458" dirty="0"/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6DCE1EF6-033B-B8DC-C440-10E8275AEE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023730"/>
              </p:ext>
            </p:extLst>
          </p:nvPr>
        </p:nvGraphicFramePr>
        <p:xfrm>
          <a:off x="125506" y="6443475"/>
          <a:ext cx="11976847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76847">
                  <a:extLst>
                    <a:ext uri="{9D8B030D-6E8A-4147-A177-3AD203B41FA5}">
                      <a16:colId xmlns:a16="http://schemas.microsoft.com/office/drawing/2014/main" val="628237110"/>
                    </a:ext>
                  </a:extLst>
                </a:gridCol>
              </a:tblGrid>
              <a:tr h="302419">
                <a:tc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98048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92" y="1130201"/>
            <a:ext cx="6297018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625"/>
              </a:lnSpc>
            </a:pPr>
            <a:r>
              <a:rPr lang="en-US" sz="3708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O Que é Gestão Organizacional?</a:t>
            </a:r>
            <a:endParaRPr lang="en-US" sz="3708" dirty="0"/>
          </a:p>
        </p:txBody>
      </p:sp>
      <p:sp>
        <p:nvSpPr>
          <p:cNvPr id="4" name="Text 1"/>
          <p:cNvSpPr/>
          <p:nvPr/>
        </p:nvSpPr>
        <p:spPr>
          <a:xfrm>
            <a:off x="661492" y="2594968"/>
            <a:ext cx="6297018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gestão organizacional é o </a:t>
            </a:r>
            <a:r>
              <a:rPr lang="en-US" sz="1458" b="1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conjunto integrado de práticas</a:t>
            </a: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destinadas a coordenar recursos, pessoas e objetivos dentro de uma organização. O seu propósito central é garantir </a:t>
            </a:r>
            <a:r>
              <a:rPr lang="en-US" sz="1458" b="1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eficiência operacional</a:t>
            </a: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continuidade sustentável e geração de valor a longo prazo.</a:t>
            </a:r>
            <a:endParaRPr lang="en-US" sz="1458" dirty="0"/>
          </a:p>
        </p:txBody>
      </p:sp>
      <p:sp>
        <p:nvSpPr>
          <p:cNvPr id="5" name="Shape 2"/>
          <p:cNvSpPr/>
          <p:nvPr/>
        </p:nvSpPr>
        <p:spPr>
          <a:xfrm>
            <a:off x="661492" y="4319687"/>
            <a:ext cx="6297018" cy="1408013"/>
          </a:xfrm>
          <a:prstGeom prst="roundRect">
            <a:avLst>
              <a:gd name="adj" fmla="val 2014"/>
            </a:avLst>
          </a:prstGeom>
          <a:solidFill>
            <a:srgbClr val="110745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503" y="4606429"/>
            <a:ext cx="236240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5755" y="4555927"/>
            <a:ext cx="5493743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É a bússola estratégica que orienta empresas em ambientes cada vez mais complexos, voláteis e dinâmicos — transformando incerteza em direção clara.</a:t>
            </a:r>
            <a:endParaRPr lang="en-US" sz="1458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5418" y="590451"/>
            <a:ext cx="818257" cy="2331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33"/>
              </a:lnSpc>
            </a:pPr>
            <a:r>
              <a:rPr lang="en-US" sz="1125" dirty="0">
                <a:solidFill>
                  <a:srgbClr val="AC9EF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CAPÍTULO I</a:t>
            </a:r>
            <a:endParaRPr lang="en-US" sz="1125" dirty="0"/>
          </a:p>
        </p:txBody>
      </p:sp>
      <p:sp>
        <p:nvSpPr>
          <p:cNvPr id="3" name="Shape 1"/>
          <p:cNvSpPr/>
          <p:nvPr/>
        </p:nvSpPr>
        <p:spPr>
          <a:xfrm>
            <a:off x="1555849" y="528836"/>
            <a:ext cx="1610320" cy="356394"/>
          </a:xfrm>
          <a:prstGeom prst="roundRect">
            <a:avLst>
              <a:gd name="adj" fmla="val 6209"/>
            </a:avLst>
          </a:prstGeom>
          <a:noFill/>
          <a:ln w="7620">
            <a:solidFill>
              <a:srgbClr val="AC9EF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672829" y="590451"/>
            <a:ext cx="1376363" cy="2331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33"/>
              </a:lnSpc>
            </a:pPr>
            <a:r>
              <a:rPr lang="en-US" sz="1125" dirty="0">
                <a:solidFill>
                  <a:srgbClr val="AC9EF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RAÍZES CLÁSSICAS</a:t>
            </a:r>
            <a:endParaRPr lang="en-US" sz="1125" dirty="0"/>
          </a:p>
        </p:txBody>
      </p:sp>
      <p:sp>
        <p:nvSpPr>
          <p:cNvPr id="5" name="Text 3"/>
          <p:cNvSpPr/>
          <p:nvPr/>
        </p:nvSpPr>
        <p:spPr>
          <a:xfrm>
            <a:off x="645418" y="957164"/>
            <a:ext cx="6677620" cy="5762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500"/>
              </a:lnSpc>
            </a:pPr>
            <a:r>
              <a:rPr lang="en-US" sz="3625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Princípios Clássicos de Gestão</a:t>
            </a:r>
            <a:endParaRPr lang="en-US" sz="3625" dirty="0"/>
          </a:p>
        </p:txBody>
      </p:sp>
      <p:sp>
        <p:nvSpPr>
          <p:cNvPr id="6" name="Text 4"/>
          <p:cNvSpPr/>
          <p:nvPr/>
        </p:nvSpPr>
        <p:spPr>
          <a:xfrm>
            <a:off x="645419" y="1803202"/>
            <a:ext cx="10901164" cy="2915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417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Henri Fayol estabeleceu os alicerces da administração moderna com princípios que permanecem atuais:</a:t>
            </a:r>
            <a:endParaRPr lang="en-US" sz="1417" dirty="0"/>
          </a:p>
        </p:txBody>
      </p:sp>
      <p:sp>
        <p:nvSpPr>
          <p:cNvPr id="7" name="Shape 5"/>
          <p:cNvSpPr/>
          <p:nvPr/>
        </p:nvSpPr>
        <p:spPr>
          <a:xfrm>
            <a:off x="645419" y="2573536"/>
            <a:ext cx="5360591" cy="1649611"/>
          </a:xfrm>
          <a:prstGeom prst="roundRect">
            <a:avLst>
              <a:gd name="adj" fmla="val 7391"/>
            </a:avLst>
          </a:prstGeom>
          <a:solidFill>
            <a:srgbClr val="2D3133"/>
          </a:solidFill>
          <a:ln/>
        </p:spPr>
      </p:sp>
      <p:sp>
        <p:nvSpPr>
          <p:cNvPr id="8" name="Shape 6"/>
          <p:cNvSpPr/>
          <p:nvPr/>
        </p:nvSpPr>
        <p:spPr>
          <a:xfrm>
            <a:off x="645419" y="2548136"/>
            <a:ext cx="5360591" cy="101600"/>
          </a:xfrm>
          <a:prstGeom prst="roundRect">
            <a:avLst>
              <a:gd name="adj" fmla="val 27226"/>
            </a:avLst>
          </a:prstGeom>
          <a:solidFill>
            <a:srgbClr val="AC9EF5"/>
          </a:solidFill>
          <a:ln/>
        </p:spPr>
      </p:sp>
      <p:sp>
        <p:nvSpPr>
          <p:cNvPr id="9" name="Shape 7"/>
          <p:cNvSpPr/>
          <p:nvPr/>
        </p:nvSpPr>
        <p:spPr>
          <a:xfrm>
            <a:off x="3049141" y="2297014"/>
            <a:ext cx="553144" cy="553144"/>
          </a:xfrm>
          <a:prstGeom prst="roundRect">
            <a:avLst>
              <a:gd name="adj" fmla="val 137758"/>
            </a:avLst>
          </a:prstGeom>
          <a:solidFill>
            <a:srgbClr val="AC9EF5"/>
          </a:solidFill>
          <a:ln/>
        </p:spPr>
      </p:sp>
      <p:sp>
        <p:nvSpPr>
          <p:cNvPr id="10" name="Text 8"/>
          <p:cNvSpPr/>
          <p:nvPr/>
        </p:nvSpPr>
        <p:spPr>
          <a:xfrm>
            <a:off x="3215035" y="2435324"/>
            <a:ext cx="221258" cy="2765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1708" dirty="0">
                <a:solidFill>
                  <a:srgbClr val="000000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1</a:t>
            </a:r>
            <a:endParaRPr lang="en-US" sz="1708" dirty="0"/>
          </a:p>
        </p:txBody>
      </p:sp>
      <p:sp>
        <p:nvSpPr>
          <p:cNvPr id="11" name="Text 9"/>
          <p:cNvSpPr/>
          <p:nvPr/>
        </p:nvSpPr>
        <p:spPr>
          <a:xfrm>
            <a:off x="855167" y="3034506"/>
            <a:ext cx="2305149" cy="288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50"/>
              </a:lnSpc>
            </a:pPr>
            <a:r>
              <a:rPr lang="en-US" sz="1792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Divisão do Trabalho</a:t>
            </a:r>
            <a:endParaRPr lang="en-US" sz="1792" dirty="0"/>
          </a:p>
        </p:txBody>
      </p:sp>
      <p:sp>
        <p:nvSpPr>
          <p:cNvPr id="12" name="Text 10"/>
          <p:cNvSpPr/>
          <p:nvPr/>
        </p:nvSpPr>
        <p:spPr>
          <a:xfrm>
            <a:off x="855167" y="3430390"/>
            <a:ext cx="4941094" cy="5830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417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Especialização das tarefas para maximizar a eficiência individual e coletiva.</a:t>
            </a:r>
            <a:endParaRPr lang="en-US" sz="1417" dirty="0"/>
          </a:p>
        </p:txBody>
      </p:sp>
      <p:sp>
        <p:nvSpPr>
          <p:cNvPr id="13" name="Shape 11"/>
          <p:cNvSpPr/>
          <p:nvPr/>
        </p:nvSpPr>
        <p:spPr>
          <a:xfrm>
            <a:off x="6185893" y="2573536"/>
            <a:ext cx="5360690" cy="1649611"/>
          </a:xfrm>
          <a:prstGeom prst="roundRect">
            <a:avLst>
              <a:gd name="adj" fmla="val 7391"/>
            </a:avLst>
          </a:prstGeom>
          <a:solidFill>
            <a:srgbClr val="2D3133"/>
          </a:solidFill>
          <a:ln/>
        </p:spPr>
      </p:sp>
      <p:sp>
        <p:nvSpPr>
          <p:cNvPr id="14" name="Shape 12"/>
          <p:cNvSpPr/>
          <p:nvPr/>
        </p:nvSpPr>
        <p:spPr>
          <a:xfrm>
            <a:off x="6185893" y="2548136"/>
            <a:ext cx="5360690" cy="101600"/>
          </a:xfrm>
          <a:prstGeom prst="roundRect">
            <a:avLst>
              <a:gd name="adj" fmla="val 27226"/>
            </a:avLst>
          </a:prstGeom>
          <a:solidFill>
            <a:srgbClr val="AC9EF5"/>
          </a:solidFill>
          <a:ln/>
        </p:spPr>
      </p:sp>
      <p:sp>
        <p:nvSpPr>
          <p:cNvPr id="15" name="Shape 13"/>
          <p:cNvSpPr/>
          <p:nvPr/>
        </p:nvSpPr>
        <p:spPr>
          <a:xfrm>
            <a:off x="8589616" y="2297014"/>
            <a:ext cx="553144" cy="553144"/>
          </a:xfrm>
          <a:prstGeom prst="roundRect">
            <a:avLst>
              <a:gd name="adj" fmla="val 137758"/>
            </a:avLst>
          </a:prstGeom>
          <a:solidFill>
            <a:srgbClr val="AC9EF5"/>
          </a:solidFill>
          <a:ln/>
        </p:spPr>
      </p:sp>
      <p:sp>
        <p:nvSpPr>
          <p:cNvPr id="16" name="Text 14"/>
          <p:cNvSpPr/>
          <p:nvPr/>
        </p:nvSpPr>
        <p:spPr>
          <a:xfrm>
            <a:off x="8755509" y="2435324"/>
            <a:ext cx="221258" cy="2765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1708" dirty="0">
                <a:solidFill>
                  <a:srgbClr val="000000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2</a:t>
            </a:r>
            <a:endParaRPr lang="en-US" sz="1708" dirty="0"/>
          </a:p>
        </p:txBody>
      </p:sp>
      <p:sp>
        <p:nvSpPr>
          <p:cNvPr id="17" name="Text 15"/>
          <p:cNvSpPr/>
          <p:nvPr/>
        </p:nvSpPr>
        <p:spPr>
          <a:xfrm>
            <a:off x="6395641" y="3034506"/>
            <a:ext cx="3390702" cy="288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50"/>
              </a:lnSpc>
            </a:pPr>
            <a:r>
              <a:rPr lang="en-US" sz="1792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Autoridade e Responsabilidade</a:t>
            </a:r>
            <a:endParaRPr lang="en-US" sz="1792" dirty="0"/>
          </a:p>
        </p:txBody>
      </p:sp>
      <p:sp>
        <p:nvSpPr>
          <p:cNvPr id="18" name="Text 16"/>
          <p:cNvSpPr/>
          <p:nvPr/>
        </p:nvSpPr>
        <p:spPr>
          <a:xfrm>
            <a:off x="6395641" y="3430390"/>
            <a:ext cx="4941193" cy="5830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417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Gestores com poder de decisão e deveres claramente definidos.</a:t>
            </a:r>
            <a:endParaRPr lang="en-US" sz="1417" dirty="0"/>
          </a:p>
        </p:txBody>
      </p:sp>
      <p:sp>
        <p:nvSpPr>
          <p:cNvPr id="19" name="Shape 17"/>
          <p:cNvSpPr/>
          <p:nvPr/>
        </p:nvSpPr>
        <p:spPr>
          <a:xfrm>
            <a:off x="645419" y="4679554"/>
            <a:ext cx="5360591" cy="1649611"/>
          </a:xfrm>
          <a:prstGeom prst="roundRect">
            <a:avLst>
              <a:gd name="adj" fmla="val 7391"/>
            </a:avLst>
          </a:prstGeom>
          <a:solidFill>
            <a:srgbClr val="2D3133"/>
          </a:solidFill>
          <a:ln/>
        </p:spPr>
      </p:sp>
      <p:sp>
        <p:nvSpPr>
          <p:cNvPr id="20" name="Shape 18"/>
          <p:cNvSpPr/>
          <p:nvPr/>
        </p:nvSpPr>
        <p:spPr>
          <a:xfrm>
            <a:off x="645419" y="4654153"/>
            <a:ext cx="5360591" cy="101600"/>
          </a:xfrm>
          <a:prstGeom prst="roundRect">
            <a:avLst>
              <a:gd name="adj" fmla="val 27226"/>
            </a:avLst>
          </a:prstGeom>
          <a:solidFill>
            <a:srgbClr val="AC9EF5"/>
          </a:solidFill>
          <a:ln/>
        </p:spPr>
      </p:sp>
      <p:sp>
        <p:nvSpPr>
          <p:cNvPr id="21" name="Shape 19"/>
          <p:cNvSpPr/>
          <p:nvPr/>
        </p:nvSpPr>
        <p:spPr>
          <a:xfrm>
            <a:off x="3049141" y="4403031"/>
            <a:ext cx="553144" cy="553144"/>
          </a:xfrm>
          <a:prstGeom prst="roundRect">
            <a:avLst>
              <a:gd name="adj" fmla="val 137758"/>
            </a:avLst>
          </a:prstGeom>
          <a:solidFill>
            <a:srgbClr val="AC9EF5"/>
          </a:solidFill>
          <a:ln/>
        </p:spPr>
      </p:sp>
      <p:sp>
        <p:nvSpPr>
          <p:cNvPr id="22" name="Text 20"/>
          <p:cNvSpPr/>
          <p:nvPr/>
        </p:nvSpPr>
        <p:spPr>
          <a:xfrm>
            <a:off x="3215035" y="4541342"/>
            <a:ext cx="221258" cy="2765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1708" dirty="0">
                <a:solidFill>
                  <a:srgbClr val="000000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3</a:t>
            </a:r>
            <a:endParaRPr lang="en-US" sz="1708" dirty="0"/>
          </a:p>
        </p:txBody>
      </p:sp>
      <p:sp>
        <p:nvSpPr>
          <p:cNvPr id="23" name="Text 21"/>
          <p:cNvSpPr/>
          <p:nvPr/>
        </p:nvSpPr>
        <p:spPr>
          <a:xfrm>
            <a:off x="855167" y="5140523"/>
            <a:ext cx="2363490" cy="288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50"/>
              </a:lnSpc>
            </a:pPr>
            <a:r>
              <a:rPr lang="en-US" sz="1792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Disciplina e Comando</a:t>
            </a:r>
            <a:endParaRPr lang="en-US" sz="1792" dirty="0"/>
          </a:p>
        </p:txBody>
      </p:sp>
      <p:sp>
        <p:nvSpPr>
          <p:cNvPr id="24" name="Text 22"/>
          <p:cNvSpPr/>
          <p:nvPr/>
        </p:nvSpPr>
        <p:spPr>
          <a:xfrm>
            <a:off x="855167" y="5536407"/>
            <a:ext cx="4941094" cy="5830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417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Regras claras, cumprimento obrigatório e cada colaborador responde a um único superior.</a:t>
            </a:r>
            <a:endParaRPr lang="en-US" sz="1417" dirty="0"/>
          </a:p>
        </p:txBody>
      </p:sp>
      <p:sp>
        <p:nvSpPr>
          <p:cNvPr id="25" name="Shape 23"/>
          <p:cNvSpPr/>
          <p:nvPr/>
        </p:nvSpPr>
        <p:spPr>
          <a:xfrm>
            <a:off x="6185893" y="4679554"/>
            <a:ext cx="5360690" cy="1649611"/>
          </a:xfrm>
          <a:prstGeom prst="roundRect">
            <a:avLst>
              <a:gd name="adj" fmla="val 7391"/>
            </a:avLst>
          </a:prstGeom>
          <a:solidFill>
            <a:srgbClr val="2D3133"/>
          </a:solidFill>
          <a:ln/>
        </p:spPr>
      </p:sp>
      <p:sp>
        <p:nvSpPr>
          <p:cNvPr id="26" name="Shape 24"/>
          <p:cNvSpPr/>
          <p:nvPr/>
        </p:nvSpPr>
        <p:spPr>
          <a:xfrm>
            <a:off x="6185893" y="4654153"/>
            <a:ext cx="5360690" cy="101600"/>
          </a:xfrm>
          <a:prstGeom prst="roundRect">
            <a:avLst>
              <a:gd name="adj" fmla="val 27226"/>
            </a:avLst>
          </a:prstGeom>
          <a:solidFill>
            <a:srgbClr val="AC9EF5"/>
          </a:solidFill>
          <a:ln/>
        </p:spPr>
      </p:sp>
      <p:sp>
        <p:nvSpPr>
          <p:cNvPr id="27" name="Shape 25"/>
          <p:cNvSpPr/>
          <p:nvPr/>
        </p:nvSpPr>
        <p:spPr>
          <a:xfrm>
            <a:off x="8589616" y="4403031"/>
            <a:ext cx="553144" cy="553144"/>
          </a:xfrm>
          <a:prstGeom prst="roundRect">
            <a:avLst>
              <a:gd name="adj" fmla="val 137758"/>
            </a:avLst>
          </a:prstGeom>
          <a:solidFill>
            <a:srgbClr val="AC9EF5"/>
          </a:solidFill>
          <a:ln/>
        </p:spPr>
      </p:sp>
      <p:sp>
        <p:nvSpPr>
          <p:cNvPr id="28" name="Text 26"/>
          <p:cNvSpPr/>
          <p:nvPr/>
        </p:nvSpPr>
        <p:spPr>
          <a:xfrm>
            <a:off x="8755509" y="4541342"/>
            <a:ext cx="221258" cy="2765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1708" dirty="0">
                <a:solidFill>
                  <a:srgbClr val="000000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4</a:t>
            </a:r>
            <a:endParaRPr lang="en-US" sz="1708" dirty="0"/>
          </a:p>
        </p:txBody>
      </p:sp>
      <p:sp>
        <p:nvSpPr>
          <p:cNvPr id="29" name="Text 27"/>
          <p:cNvSpPr/>
          <p:nvPr/>
        </p:nvSpPr>
        <p:spPr>
          <a:xfrm>
            <a:off x="6395641" y="5140523"/>
            <a:ext cx="2305149" cy="2880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50"/>
              </a:lnSpc>
            </a:pPr>
            <a:r>
              <a:rPr lang="en-US" sz="1792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Unidade de Direção</a:t>
            </a:r>
            <a:endParaRPr lang="en-US" sz="1792" dirty="0"/>
          </a:p>
        </p:txBody>
      </p:sp>
      <p:sp>
        <p:nvSpPr>
          <p:cNvPr id="30" name="Text 28"/>
          <p:cNvSpPr/>
          <p:nvPr/>
        </p:nvSpPr>
        <p:spPr>
          <a:xfrm>
            <a:off x="6395641" y="5536407"/>
            <a:ext cx="4941193" cy="5830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417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Todos os esforços convergem para o mesmo objetivo estratégico.</a:t>
            </a:r>
            <a:endParaRPr lang="en-US" sz="1417" dirty="0"/>
          </a:p>
        </p:txBody>
      </p:sp>
      <p:pic>
        <p:nvPicPr>
          <p:cNvPr id="32" name="Imagem 31">
            <a:extLst>
              <a:ext uri="{FF2B5EF4-FFF2-40B4-BE49-F238E27FC236}">
                <a16:creationId xmlns:a16="http://schemas.microsoft.com/office/drawing/2014/main" id="{8EB22289-2EFB-F29B-ACC7-638715B0FB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71" y="6449533"/>
            <a:ext cx="12016257" cy="40846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26666" y="614759"/>
            <a:ext cx="7649468" cy="559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375"/>
              </a:lnSpc>
            </a:pPr>
            <a:r>
              <a:rPr lang="en-US" sz="3500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Teorias Essenciais da Administração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26666" y="1513582"/>
            <a:ext cx="10938668" cy="2790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67"/>
              </a:lnSpc>
            </a:pPr>
            <a:r>
              <a:rPr lang="en-US" sz="1375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evolução do pensamento administrativo trouxe abordagens complementares que moldaram a gestão contemporânea:</a:t>
            </a:r>
            <a:endParaRPr lang="en-US" sz="1375" dirty="0"/>
          </a:p>
        </p:txBody>
      </p:sp>
      <p:sp>
        <p:nvSpPr>
          <p:cNvPr id="4" name="Shape 2"/>
          <p:cNvSpPr/>
          <p:nvPr/>
        </p:nvSpPr>
        <p:spPr>
          <a:xfrm>
            <a:off x="6083300" y="1983383"/>
            <a:ext cx="25400" cy="4259858"/>
          </a:xfrm>
          <a:prstGeom prst="roundRect">
            <a:avLst>
              <a:gd name="adj" fmla="val 105753"/>
            </a:avLst>
          </a:prstGeom>
          <a:solidFill>
            <a:srgbClr val="65696B"/>
          </a:solidFill>
          <a:ln/>
        </p:spPr>
      </p:sp>
      <p:sp>
        <p:nvSpPr>
          <p:cNvPr id="5" name="Shape 3"/>
          <p:cNvSpPr/>
          <p:nvPr/>
        </p:nvSpPr>
        <p:spPr>
          <a:xfrm>
            <a:off x="5584230" y="2758877"/>
            <a:ext cx="537170" cy="25400"/>
          </a:xfrm>
          <a:prstGeom prst="roundRect">
            <a:avLst>
              <a:gd name="adj" fmla="val 105753"/>
            </a:avLst>
          </a:prstGeom>
          <a:solidFill>
            <a:srgbClr val="65696B"/>
          </a:solidFill>
          <a:ln/>
        </p:spPr>
      </p:sp>
      <p:sp>
        <p:nvSpPr>
          <p:cNvPr id="6" name="Shape 4"/>
          <p:cNvSpPr/>
          <p:nvPr/>
        </p:nvSpPr>
        <p:spPr>
          <a:xfrm>
            <a:off x="6028879" y="2704455"/>
            <a:ext cx="134243" cy="134243"/>
          </a:xfrm>
          <a:prstGeom prst="roundRect">
            <a:avLst>
              <a:gd name="adj" fmla="val 283813"/>
            </a:avLst>
          </a:prstGeom>
          <a:solidFill>
            <a:srgbClr val="AC9EF5"/>
          </a:solidFill>
          <a:ln/>
        </p:spPr>
      </p:sp>
      <p:sp>
        <p:nvSpPr>
          <p:cNvPr id="7" name="Shape 5"/>
          <p:cNvSpPr/>
          <p:nvPr/>
        </p:nvSpPr>
        <p:spPr>
          <a:xfrm>
            <a:off x="626666" y="1983382"/>
            <a:ext cx="4932164" cy="1576487"/>
          </a:xfrm>
          <a:prstGeom prst="roundRect">
            <a:avLst>
              <a:gd name="adj" fmla="val 1704"/>
            </a:avLst>
          </a:prstGeom>
          <a:solidFill>
            <a:srgbClr val="4C5052"/>
          </a:solidFill>
          <a:ln/>
        </p:spPr>
      </p:sp>
      <p:sp>
        <p:nvSpPr>
          <p:cNvPr id="8" name="Text 6"/>
          <p:cNvSpPr/>
          <p:nvPr/>
        </p:nvSpPr>
        <p:spPr>
          <a:xfrm>
            <a:off x="2775645" y="2162373"/>
            <a:ext cx="2604194" cy="2797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2167"/>
              </a:lnSpc>
            </a:pPr>
            <a:r>
              <a:rPr lang="en-US" sz="1750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Administração Científica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805657" y="2543870"/>
            <a:ext cx="4574183" cy="8370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2167"/>
              </a:lnSpc>
            </a:pPr>
            <a:r>
              <a:rPr lang="en-US" sz="1375" b="1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Frederick Taylor</a:t>
            </a:r>
            <a:r>
              <a:rPr lang="en-US" sz="1375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Foco na eficiência máxima através da padronização de processos e estudo dos tempos de trabalho.</a:t>
            </a:r>
            <a:endParaRPr lang="en-US" sz="1375" dirty="0"/>
          </a:p>
        </p:txBody>
      </p:sp>
      <p:sp>
        <p:nvSpPr>
          <p:cNvPr id="10" name="Shape 8"/>
          <p:cNvSpPr/>
          <p:nvPr/>
        </p:nvSpPr>
        <p:spPr>
          <a:xfrm>
            <a:off x="6070600" y="3742432"/>
            <a:ext cx="537170" cy="25400"/>
          </a:xfrm>
          <a:prstGeom prst="roundRect">
            <a:avLst>
              <a:gd name="adj" fmla="val 105753"/>
            </a:avLst>
          </a:prstGeom>
          <a:solidFill>
            <a:srgbClr val="65696B"/>
          </a:solidFill>
          <a:ln/>
        </p:spPr>
      </p:sp>
      <p:sp>
        <p:nvSpPr>
          <p:cNvPr id="11" name="Shape 9"/>
          <p:cNvSpPr/>
          <p:nvPr/>
        </p:nvSpPr>
        <p:spPr>
          <a:xfrm>
            <a:off x="6028879" y="3688011"/>
            <a:ext cx="134243" cy="134243"/>
          </a:xfrm>
          <a:prstGeom prst="roundRect">
            <a:avLst>
              <a:gd name="adj" fmla="val 283813"/>
            </a:avLst>
          </a:prstGeom>
          <a:solidFill>
            <a:srgbClr val="AC9EF5"/>
          </a:solidFill>
          <a:ln/>
        </p:spPr>
      </p:sp>
      <p:sp>
        <p:nvSpPr>
          <p:cNvPr id="12" name="Shape 10"/>
          <p:cNvSpPr/>
          <p:nvPr/>
        </p:nvSpPr>
        <p:spPr>
          <a:xfrm>
            <a:off x="6633171" y="3038872"/>
            <a:ext cx="4932164" cy="1432520"/>
          </a:xfrm>
          <a:prstGeom prst="roundRect">
            <a:avLst>
              <a:gd name="adj" fmla="val 1875"/>
            </a:avLst>
          </a:prstGeom>
          <a:solidFill>
            <a:srgbClr val="4C5052"/>
          </a:solidFill>
          <a:ln/>
        </p:spPr>
      </p:sp>
      <p:sp>
        <p:nvSpPr>
          <p:cNvPr id="13" name="Text 11"/>
          <p:cNvSpPr/>
          <p:nvPr/>
        </p:nvSpPr>
        <p:spPr>
          <a:xfrm>
            <a:off x="6812161" y="3217862"/>
            <a:ext cx="2238375" cy="2797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67"/>
              </a:lnSpc>
            </a:pPr>
            <a:r>
              <a:rPr lang="en-US" sz="1750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Teoria Clássica</a:t>
            </a:r>
            <a:endParaRPr lang="en-US" sz="1750" dirty="0"/>
          </a:p>
        </p:txBody>
      </p:sp>
      <p:sp>
        <p:nvSpPr>
          <p:cNvPr id="14" name="Text 12"/>
          <p:cNvSpPr/>
          <p:nvPr/>
        </p:nvSpPr>
        <p:spPr>
          <a:xfrm>
            <a:off x="6812161" y="3599358"/>
            <a:ext cx="4574183" cy="5580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167"/>
              </a:lnSpc>
            </a:pPr>
            <a:r>
              <a:rPr lang="en-US" sz="1375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Ênfase na estrutura organizacional formal e nos processos administrativos como pilares da ordem.</a:t>
            </a:r>
            <a:endParaRPr lang="en-US" sz="1375" dirty="0"/>
          </a:p>
        </p:txBody>
      </p:sp>
      <p:sp>
        <p:nvSpPr>
          <p:cNvPr id="15" name="Shape 13"/>
          <p:cNvSpPr/>
          <p:nvPr/>
        </p:nvSpPr>
        <p:spPr>
          <a:xfrm>
            <a:off x="5584230" y="4628257"/>
            <a:ext cx="537170" cy="25400"/>
          </a:xfrm>
          <a:prstGeom prst="roundRect">
            <a:avLst>
              <a:gd name="adj" fmla="val 105753"/>
            </a:avLst>
          </a:prstGeom>
          <a:solidFill>
            <a:srgbClr val="65696B"/>
          </a:solidFill>
          <a:ln/>
        </p:spPr>
      </p:sp>
      <p:sp>
        <p:nvSpPr>
          <p:cNvPr id="16" name="Shape 14"/>
          <p:cNvSpPr/>
          <p:nvPr/>
        </p:nvSpPr>
        <p:spPr>
          <a:xfrm>
            <a:off x="6028879" y="4573836"/>
            <a:ext cx="134243" cy="134243"/>
          </a:xfrm>
          <a:prstGeom prst="roundRect">
            <a:avLst>
              <a:gd name="adj" fmla="val 283813"/>
            </a:avLst>
          </a:prstGeom>
          <a:solidFill>
            <a:srgbClr val="AC9EF5"/>
          </a:solidFill>
          <a:ln/>
        </p:spPr>
      </p:sp>
      <p:sp>
        <p:nvSpPr>
          <p:cNvPr id="17" name="Shape 15"/>
          <p:cNvSpPr/>
          <p:nvPr/>
        </p:nvSpPr>
        <p:spPr>
          <a:xfrm>
            <a:off x="626666" y="3924697"/>
            <a:ext cx="4932164" cy="1432520"/>
          </a:xfrm>
          <a:prstGeom prst="roundRect">
            <a:avLst>
              <a:gd name="adj" fmla="val 1875"/>
            </a:avLst>
          </a:prstGeom>
          <a:solidFill>
            <a:srgbClr val="4C5052"/>
          </a:solidFill>
          <a:ln/>
        </p:spPr>
      </p:sp>
      <p:sp>
        <p:nvSpPr>
          <p:cNvPr id="18" name="Text 16"/>
          <p:cNvSpPr/>
          <p:nvPr/>
        </p:nvSpPr>
        <p:spPr>
          <a:xfrm>
            <a:off x="2779911" y="4103687"/>
            <a:ext cx="2599928" cy="2797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2167"/>
              </a:lnSpc>
            </a:pPr>
            <a:r>
              <a:rPr lang="en-US" sz="1750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Abordagem Humanística</a:t>
            </a:r>
            <a:endParaRPr lang="en-US" sz="1750" dirty="0"/>
          </a:p>
        </p:txBody>
      </p:sp>
      <p:sp>
        <p:nvSpPr>
          <p:cNvPr id="19" name="Text 17"/>
          <p:cNvSpPr/>
          <p:nvPr/>
        </p:nvSpPr>
        <p:spPr>
          <a:xfrm>
            <a:off x="805657" y="4485183"/>
            <a:ext cx="4574183" cy="5580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2167"/>
              </a:lnSpc>
            </a:pPr>
            <a:r>
              <a:rPr lang="en-US" sz="1375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Reconhecimento da importância das pessoas, da motivação intrínseca e da liderança inspiradora.</a:t>
            </a:r>
            <a:endParaRPr lang="en-US" sz="1375" dirty="0"/>
          </a:p>
        </p:txBody>
      </p:sp>
      <p:sp>
        <p:nvSpPr>
          <p:cNvPr id="20" name="Shape 18"/>
          <p:cNvSpPr/>
          <p:nvPr/>
        </p:nvSpPr>
        <p:spPr>
          <a:xfrm>
            <a:off x="6070600" y="5514182"/>
            <a:ext cx="537170" cy="25400"/>
          </a:xfrm>
          <a:prstGeom prst="roundRect">
            <a:avLst>
              <a:gd name="adj" fmla="val 105753"/>
            </a:avLst>
          </a:prstGeom>
          <a:solidFill>
            <a:srgbClr val="65696B"/>
          </a:solidFill>
          <a:ln/>
        </p:spPr>
      </p:sp>
      <p:sp>
        <p:nvSpPr>
          <p:cNvPr id="21" name="Shape 19"/>
          <p:cNvSpPr/>
          <p:nvPr/>
        </p:nvSpPr>
        <p:spPr>
          <a:xfrm>
            <a:off x="6028879" y="5459760"/>
            <a:ext cx="134243" cy="134243"/>
          </a:xfrm>
          <a:prstGeom prst="roundRect">
            <a:avLst>
              <a:gd name="adj" fmla="val 283813"/>
            </a:avLst>
          </a:prstGeom>
          <a:solidFill>
            <a:srgbClr val="AC9EF5"/>
          </a:solidFill>
          <a:ln/>
        </p:spPr>
      </p:sp>
      <p:sp>
        <p:nvSpPr>
          <p:cNvPr id="22" name="Shape 20"/>
          <p:cNvSpPr/>
          <p:nvPr/>
        </p:nvSpPr>
        <p:spPr>
          <a:xfrm>
            <a:off x="6633171" y="4810621"/>
            <a:ext cx="4932164" cy="1432520"/>
          </a:xfrm>
          <a:prstGeom prst="roundRect">
            <a:avLst>
              <a:gd name="adj" fmla="val 1875"/>
            </a:avLst>
          </a:prstGeom>
          <a:solidFill>
            <a:srgbClr val="4C5052"/>
          </a:solidFill>
          <a:ln/>
        </p:spPr>
      </p:sp>
      <p:sp>
        <p:nvSpPr>
          <p:cNvPr id="23" name="Text 21"/>
          <p:cNvSpPr/>
          <p:nvPr/>
        </p:nvSpPr>
        <p:spPr>
          <a:xfrm>
            <a:off x="6812161" y="4989612"/>
            <a:ext cx="2238375" cy="2797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67"/>
              </a:lnSpc>
            </a:pPr>
            <a:r>
              <a:rPr lang="en-US" sz="1750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Teoria Contingencial</a:t>
            </a:r>
            <a:endParaRPr lang="en-US" sz="1750" dirty="0"/>
          </a:p>
        </p:txBody>
      </p:sp>
      <p:sp>
        <p:nvSpPr>
          <p:cNvPr id="24" name="Text 22"/>
          <p:cNvSpPr/>
          <p:nvPr/>
        </p:nvSpPr>
        <p:spPr>
          <a:xfrm>
            <a:off x="6812161" y="5371107"/>
            <a:ext cx="4574183" cy="5580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167"/>
              </a:lnSpc>
            </a:pPr>
            <a:r>
              <a:rPr lang="en-US" sz="1375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Adaptação contínua da gestão ao contexto, às variáveis externas e à realidade de cada organização.</a:t>
            </a:r>
            <a:endParaRPr lang="en-US" sz="1375" dirty="0"/>
          </a:p>
        </p:txBody>
      </p:sp>
      <p:pic>
        <p:nvPicPr>
          <p:cNvPr id="25" name="Imagem 24">
            <a:extLst>
              <a:ext uri="{FF2B5EF4-FFF2-40B4-BE49-F238E27FC236}">
                <a16:creationId xmlns:a16="http://schemas.microsoft.com/office/drawing/2014/main" id="{0F998DEE-674D-CC50-8092-043021A7ED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71" y="6381073"/>
            <a:ext cx="12016257" cy="40846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92" y="742256"/>
            <a:ext cx="879178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167" dirty="0">
                <a:solidFill>
                  <a:srgbClr val="AC9EF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CAPÍTULO II</a:t>
            </a:r>
            <a:endParaRPr lang="en-US" sz="1167" dirty="0"/>
          </a:p>
        </p:txBody>
      </p:sp>
      <p:sp>
        <p:nvSpPr>
          <p:cNvPr id="3" name="Shape 1"/>
          <p:cNvSpPr/>
          <p:nvPr/>
        </p:nvSpPr>
        <p:spPr>
          <a:xfrm>
            <a:off x="1635125" y="679252"/>
            <a:ext cx="1145382" cy="367903"/>
          </a:xfrm>
          <a:prstGeom prst="roundRect">
            <a:avLst>
              <a:gd name="adj" fmla="val 6165"/>
            </a:avLst>
          </a:prstGeom>
          <a:noFill/>
          <a:ln w="7620">
            <a:solidFill>
              <a:srgbClr val="AC9EF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754882" y="742256"/>
            <a:ext cx="905868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167" dirty="0">
                <a:solidFill>
                  <a:srgbClr val="AC9EF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ESTRUTURA</a:t>
            </a:r>
            <a:endParaRPr lang="en-US" sz="1167" dirty="0"/>
          </a:p>
        </p:txBody>
      </p:sp>
      <p:sp>
        <p:nvSpPr>
          <p:cNvPr id="5" name="Text 3"/>
          <p:cNvSpPr/>
          <p:nvPr/>
        </p:nvSpPr>
        <p:spPr>
          <a:xfrm>
            <a:off x="661492" y="1122760"/>
            <a:ext cx="1056322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625"/>
              </a:lnSpc>
            </a:pPr>
            <a:r>
              <a:rPr lang="en-US" sz="3708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Pilares Fundamentais da Gestão Organizacional</a:t>
            </a:r>
            <a:endParaRPr lang="en-US" sz="3708" dirty="0"/>
          </a:p>
        </p:txBody>
      </p:sp>
      <p:sp>
        <p:nvSpPr>
          <p:cNvPr id="6" name="Shape 4"/>
          <p:cNvSpPr/>
          <p:nvPr/>
        </p:nvSpPr>
        <p:spPr>
          <a:xfrm>
            <a:off x="661492" y="1996877"/>
            <a:ext cx="3496965" cy="2147590"/>
          </a:xfrm>
          <a:prstGeom prst="roundRect">
            <a:avLst>
              <a:gd name="adj" fmla="val 1320"/>
            </a:avLst>
          </a:prstGeom>
          <a:solidFill>
            <a:srgbClr val="4C5052"/>
          </a:solidFill>
          <a:ln/>
        </p:spPr>
      </p:sp>
      <p:sp>
        <p:nvSpPr>
          <p:cNvPr id="7" name="Shape 5"/>
          <p:cNvSpPr/>
          <p:nvPr/>
        </p:nvSpPr>
        <p:spPr>
          <a:xfrm>
            <a:off x="850503" y="2185888"/>
            <a:ext cx="567035" cy="567035"/>
          </a:xfrm>
          <a:prstGeom prst="roundRect">
            <a:avLst>
              <a:gd name="adj" fmla="val 13436980"/>
            </a:avLst>
          </a:prstGeom>
          <a:solidFill>
            <a:srgbClr val="AC9EF5"/>
          </a:solidFill>
          <a:ln/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6475" y="2341761"/>
            <a:ext cx="255092" cy="25509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850504" y="2941935"/>
            <a:ext cx="257373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Missão, Visão e Valores</a:t>
            </a:r>
            <a:endParaRPr lang="en-US" sz="1833" dirty="0"/>
          </a:p>
        </p:txBody>
      </p:sp>
      <p:sp>
        <p:nvSpPr>
          <p:cNvPr id="10" name="Text 7"/>
          <p:cNvSpPr/>
          <p:nvPr/>
        </p:nvSpPr>
        <p:spPr>
          <a:xfrm>
            <a:off x="850503" y="3350618"/>
            <a:ext cx="311894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Definem propósito, direção e cultura organizacional.</a:t>
            </a:r>
            <a:endParaRPr lang="en-US" sz="1458" dirty="0"/>
          </a:p>
        </p:txBody>
      </p:sp>
      <p:sp>
        <p:nvSpPr>
          <p:cNvPr id="11" name="Shape 8"/>
          <p:cNvSpPr/>
          <p:nvPr/>
        </p:nvSpPr>
        <p:spPr>
          <a:xfrm>
            <a:off x="4347468" y="1996877"/>
            <a:ext cx="3496965" cy="2147590"/>
          </a:xfrm>
          <a:prstGeom prst="roundRect">
            <a:avLst>
              <a:gd name="adj" fmla="val 1320"/>
            </a:avLst>
          </a:prstGeom>
          <a:solidFill>
            <a:srgbClr val="4C5052"/>
          </a:solidFill>
          <a:ln/>
        </p:spPr>
      </p:sp>
      <p:sp>
        <p:nvSpPr>
          <p:cNvPr id="12" name="Shape 9"/>
          <p:cNvSpPr/>
          <p:nvPr/>
        </p:nvSpPr>
        <p:spPr>
          <a:xfrm>
            <a:off x="4536480" y="2185888"/>
            <a:ext cx="567035" cy="567035"/>
          </a:xfrm>
          <a:prstGeom prst="roundRect">
            <a:avLst>
              <a:gd name="adj" fmla="val 13436980"/>
            </a:avLst>
          </a:prstGeom>
          <a:solidFill>
            <a:srgbClr val="AC9EF5"/>
          </a:solidFill>
          <a:ln/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92452" y="2341761"/>
            <a:ext cx="255092" cy="255092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4536480" y="2941935"/>
            <a:ext cx="273268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Estrutura Organizacional</a:t>
            </a:r>
            <a:endParaRPr lang="en-US" sz="1833" dirty="0"/>
          </a:p>
        </p:txBody>
      </p:sp>
      <p:sp>
        <p:nvSpPr>
          <p:cNvPr id="15" name="Text 11"/>
          <p:cNvSpPr/>
          <p:nvPr/>
        </p:nvSpPr>
        <p:spPr>
          <a:xfrm>
            <a:off x="4536480" y="3350618"/>
            <a:ext cx="311894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Hierarquia, funções e canais de comunicação.</a:t>
            </a:r>
            <a:endParaRPr lang="en-US" sz="1458" dirty="0"/>
          </a:p>
        </p:txBody>
      </p:sp>
      <p:sp>
        <p:nvSpPr>
          <p:cNvPr id="16" name="Shape 12"/>
          <p:cNvSpPr/>
          <p:nvPr/>
        </p:nvSpPr>
        <p:spPr>
          <a:xfrm>
            <a:off x="8033444" y="1996877"/>
            <a:ext cx="3496965" cy="2147590"/>
          </a:xfrm>
          <a:prstGeom prst="roundRect">
            <a:avLst>
              <a:gd name="adj" fmla="val 1320"/>
            </a:avLst>
          </a:prstGeom>
          <a:solidFill>
            <a:srgbClr val="4C5052"/>
          </a:solidFill>
          <a:ln/>
        </p:spPr>
      </p:sp>
      <p:sp>
        <p:nvSpPr>
          <p:cNvPr id="17" name="Shape 13"/>
          <p:cNvSpPr/>
          <p:nvPr/>
        </p:nvSpPr>
        <p:spPr>
          <a:xfrm>
            <a:off x="8222457" y="2185888"/>
            <a:ext cx="567035" cy="567035"/>
          </a:xfrm>
          <a:prstGeom prst="roundRect">
            <a:avLst>
              <a:gd name="adj" fmla="val 13436980"/>
            </a:avLst>
          </a:prstGeom>
          <a:solidFill>
            <a:srgbClr val="AC9EF5"/>
          </a:solidFill>
          <a:ln/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378428" y="2341761"/>
            <a:ext cx="255092" cy="255092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8222457" y="2941935"/>
            <a:ext cx="278368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Planeamento Estratégico</a:t>
            </a:r>
            <a:endParaRPr lang="en-US" sz="1833" dirty="0"/>
          </a:p>
        </p:txBody>
      </p:sp>
      <p:sp>
        <p:nvSpPr>
          <p:cNvPr id="20" name="Text 15"/>
          <p:cNvSpPr/>
          <p:nvPr/>
        </p:nvSpPr>
        <p:spPr>
          <a:xfrm>
            <a:off x="8222457" y="3350618"/>
            <a:ext cx="311894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Metas claras e alocação inteligente de recursos.</a:t>
            </a:r>
            <a:endParaRPr lang="en-US" sz="1458" dirty="0"/>
          </a:p>
        </p:txBody>
      </p:sp>
      <p:sp>
        <p:nvSpPr>
          <p:cNvPr id="21" name="Shape 16"/>
          <p:cNvSpPr/>
          <p:nvPr/>
        </p:nvSpPr>
        <p:spPr>
          <a:xfrm>
            <a:off x="661492" y="4333479"/>
            <a:ext cx="5339953" cy="1845171"/>
          </a:xfrm>
          <a:prstGeom prst="roundRect">
            <a:avLst>
              <a:gd name="adj" fmla="val 1537"/>
            </a:avLst>
          </a:prstGeom>
          <a:solidFill>
            <a:srgbClr val="4C5052"/>
          </a:solidFill>
          <a:ln/>
        </p:spPr>
      </p:sp>
      <p:sp>
        <p:nvSpPr>
          <p:cNvPr id="22" name="Shape 17"/>
          <p:cNvSpPr/>
          <p:nvPr/>
        </p:nvSpPr>
        <p:spPr>
          <a:xfrm>
            <a:off x="850503" y="4522490"/>
            <a:ext cx="567035" cy="567035"/>
          </a:xfrm>
          <a:prstGeom prst="roundRect">
            <a:avLst>
              <a:gd name="adj" fmla="val 13436980"/>
            </a:avLst>
          </a:prstGeom>
          <a:solidFill>
            <a:srgbClr val="AC9EF5"/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06475" y="4678362"/>
            <a:ext cx="255092" cy="255092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850504" y="5278537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Gestão de Pessoas</a:t>
            </a:r>
            <a:endParaRPr lang="en-US" sz="1833" dirty="0"/>
          </a:p>
        </p:txBody>
      </p:sp>
      <p:sp>
        <p:nvSpPr>
          <p:cNvPr id="25" name="Text 19"/>
          <p:cNvSpPr/>
          <p:nvPr/>
        </p:nvSpPr>
        <p:spPr>
          <a:xfrm>
            <a:off x="850503" y="5687220"/>
            <a:ext cx="49619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Recrutamento, desenvolvimento e motivação.</a:t>
            </a:r>
            <a:endParaRPr lang="en-US" sz="1458" dirty="0"/>
          </a:p>
        </p:txBody>
      </p:sp>
      <p:sp>
        <p:nvSpPr>
          <p:cNvPr id="26" name="Shape 20"/>
          <p:cNvSpPr/>
          <p:nvPr/>
        </p:nvSpPr>
        <p:spPr>
          <a:xfrm>
            <a:off x="6190457" y="4333479"/>
            <a:ext cx="5339953" cy="1845171"/>
          </a:xfrm>
          <a:prstGeom prst="roundRect">
            <a:avLst>
              <a:gd name="adj" fmla="val 1537"/>
            </a:avLst>
          </a:prstGeom>
          <a:solidFill>
            <a:srgbClr val="4C5052"/>
          </a:solidFill>
          <a:ln/>
        </p:spPr>
      </p:sp>
      <p:sp>
        <p:nvSpPr>
          <p:cNvPr id="27" name="Shape 21"/>
          <p:cNvSpPr/>
          <p:nvPr/>
        </p:nvSpPr>
        <p:spPr>
          <a:xfrm>
            <a:off x="6379468" y="4522490"/>
            <a:ext cx="567035" cy="567035"/>
          </a:xfrm>
          <a:prstGeom prst="roundRect">
            <a:avLst>
              <a:gd name="adj" fmla="val 13436980"/>
            </a:avLst>
          </a:prstGeom>
          <a:solidFill>
            <a:srgbClr val="AC9EF5"/>
          </a:solidFill>
          <a:ln/>
        </p:spPr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535440" y="4678362"/>
            <a:ext cx="255092" cy="255092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6379469" y="5278537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Gestão da Qualidade</a:t>
            </a:r>
            <a:endParaRPr lang="en-US" sz="1833" dirty="0"/>
          </a:p>
        </p:txBody>
      </p:sp>
      <p:sp>
        <p:nvSpPr>
          <p:cNvPr id="30" name="Text 23"/>
          <p:cNvSpPr/>
          <p:nvPr/>
        </p:nvSpPr>
        <p:spPr>
          <a:xfrm>
            <a:off x="6379468" y="5687220"/>
            <a:ext cx="49619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Satisfação do cliente e melhoria contínua.</a:t>
            </a:r>
            <a:endParaRPr lang="en-US" sz="1458" dirty="0"/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id="{514ED51B-A40A-20C4-7554-0A27F028829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821" y="6383100"/>
            <a:ext cx="12016257" cy="40846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01444" y="534194"/>
            <a:ext cx="6361113" cy="1124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416"/>
              </a:lnSpc>
            </a:pPr>
            <a:r>
              <a:rPr lang="en-US" sz="3500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Comunicação e Trabalho em Equipa</a:t>
            </a:r>
            <a:endParaRPr lang="en-US" sz="3500" dirty="0"/>
          </a:p>
        </p:txBody>
      </p:sp>
      <p:sp>
        <p:nvSpPr>
          <p:cNvPr id="4" name="Shape 1"/>
          <p:cNvSpPr/>
          <p:nvPr/>
        </p:nvSpPr>
        <p:spPr>
          <a:xfrm>
            <a:off x="5201444" y="1915021"/>
            <a:ext cx="6361113" cy="1355527"/>
          </a:xfrm>
          <a:prstGeom prst="roundRect">
            <a:avLst>
              <a:gd name="adj" fmla="val 8994"/>
            </a:avLst>
          </a:prstGeom>
          <a:solidFill>
            <a:srgbClr val="2D3133"/>
          </a:solidFill>
          <a:ln w="30480">
            <a:solidFill>
              <a:srgbClr val="65696B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176044" y="1915021"/>
            <a:ext cx="101600" cy="1355527"/>
          </a:xfrm>
          <a:prstGeom prst="roundRect">
            <a:avLst>
              <a:gd name="adj" fmla="val 26555"/>
            </a:avLst>
          </a:prstGeom>
          <a:solidFill>
            <a:srgbClr val="AC9EF5"/>
          </a:solidFill>
          <a:ln/>
        </p:spPr>
      </p:sp>
      <p:sp>
        <p:nvSpPr>
          <p:cNvPr id="6" name="Text 3"/>
          <p:cNvSpPr/>
          <p:nvPr/>
        </p:nvSpPr>
        <p:spPr>
          <a:xfrm>
            <a:off x="5482829" y="2120206"/>
            <a:ext cx="2248198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750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Comunicação Eficaz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482829" y="2503785"/>
            <a:ext cx="5874544" cy="5615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375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É a base para a coordenação e o alinhamento entre todos os níveis da organização. Sem ela, a estratégia perde-se.</a:t>
            </a:r>
            <a:endParaRPr lang="en-US" sz="1375" dirty="0"/>
          </a:p>
        </p:txBody>
      </p:sp>
      <p:sp>
        <p:nvSpPr>
          <p:cNvPr id="8" name="Shape 5"/>
          <p:cNvSpPr/>
          <p:nvPr/>
        </p:nvSpPr>
        <p:spPr>
          <a:xfrm>
            <a:off x="5201444" y="3441601"/>
            <a:ext cx="6361113" cy="1355527"/>
          </a:xfrm>
          <a:prstGeom prst="roundRect">
            <a:avLst>
              <a:gd name="adj" fmla="val 8994"/>
            </a:avLst>
          </a:prstGeom>
          <a:solidFill>
            <a:srgbClr val="2D3133"/>
          </a:solidFill>
          <a:ln w="30480">
            <a:solidFill>
              <a:srgbClr val="65696B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5176044" y="3441601"/>
            <a:ext cx="101600" cy="1355527"/>
          </a:xfrm>
          <a:prstGeom prst="roundRect">
            <a:avLst>
              <a:gd name="adj" fmla="val 26555"/>
            </a:avLst>
          </a:prstGeom>
          <a:solidFill>
            <a:srgbClr val="AC9EF5"/>
          </a:solidFill>
          <a:ln/>
        </p:spPr>
      </p:sp>
      <p:sp>
        <p:nvSpPr>
          <p:cNvPr id="10" name="Text 7"/>
          <p:cNvSpPr/>
          <p:nvPr/>
        </p:nvSpPr>
        <p:spPr>
          <a:xfrm>
            <a:off x="5482829" y="3646785"/>
            <a:ext cx="2332038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750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Trabalho Colaborativo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5482829" y="4030365"/>
            <a:ext cx="5874544" cy="5615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375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sinergia entre talentos diversos potencializa resultados que nenhum indivíduo alcançaria sozinho.</a:t>
            </a:r>
            <a:endParaRPr lang="en-US" sz="1375" dirty="0"/>
          </a:p>
        </p:txBody>
      </p:sp>
      <p:sp>
        <p:nvSpPr>
          <p:cNvPr id="12" name="Shape 9"/>
          <p:cNvSpPr/>
          <p:nvPr/>
        </p:nvSpPr>
        <p:spPr>
          <a:xfrm>
            <a:off x="5201444" y="4968181"/>
            <a:ext cx="6361113" cy="1355527"/>
          </a:xfrm>
          <a:prstGeom prst="roundRect">
            <a:avLst>
              <a:gd name="adj" fmla="val 8994"/>
            </a:avLst>
          </a:prstGeom>
          <a:solidFill>
            <a:srgbClr val="2D3133"/>
          </a:solidFill>
          <a:ln w="30480">
            <a:solidFill>
              <a:srgbClr val="65696B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5176044" y="4968181"/>
            <a:ext cx="101600" cy="1355527"/>
          </a:xfrm>
          <a:prstGeom prst="roundRect">
            <a:avLst>
              <a:gd name="adj" fmla="val 26555"/>
            </a:avLst>
          </a:prstGeom>
          <a:solidFill>
            <a:srgbClr val="AC9EF5"/>
          </a:solidFill>
          <a:ln/>
        </p:spPr>
      </p:sp>
      <p:sp>
        <p:nvSpPr>
          <p:cNvPr id="14" name="Text 11"/>
          <p:cNvSpPr/>
          <p:nvPr/>
        </p:nvSpPr>
        <p:spPr>
          <a:xfrm>
            <a:off x="5482829" y="5173365"/>
            <a:ext cx="2248198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750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Exemplo Prático</a:t>
            </a:r>
            <a:endParaRPr lang="en-US" sz="1750" dirty="0"/>
          </a:p>
        </p:txBody>
      </p:sp>
      <p:sp>
        <p:nvSpPr>
          <p:cNvPr id="15" name="Text 12"/>
          <p:cNvSpPr/>
          <p:nvPr/>
        </p:nvSpPr>
        <p:spPr>
          <a:xfrm>
            <a:off x="5482829" y="5556944"/>
            <a:ext cx="5874544" cy="5615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08"/>
              </a:lnSpc>
            </a:pPr>
            <a:r>
              <a:rPr lang="en-US" sz="1375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Equipas multidisciplinares em startups inovadoras demonstram como a colaboração acelera a inovação.</a:t>
            </a:r>
            <a:endParaRPr lang="en-US" sz="1375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A7A5703-E978-85A5-BAF7-00183ADCF8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71" y="6473481"/>
            <a:ext cx="12016257" cy="40846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1444" y="925017"/>
            <a:ext cx="8544719" cy="528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125"/>
              </a:lnSpc>
            </a:pPr>
            <a:r>
              <a:rPr lang="en-US" sz="3292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Monitorização e Avaliação de Desempenho</a:t>
            </a:r>
            <a:endParaRPr lang="en-US" sz="3292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444" y="1849636"/>
            <a:ext cx="7011591" cy="391338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21539" y="1923257"/>
            <a:ext cx="2534841" cy="316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458"/>
              </a:lnSpc>
            </a:pPr>
            <a:r>
              <a:rPr lang="en-US" sz="1958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Medir para Melhorar</a:t>
            </a:r>
            <a:endParaRPr lang="en-US" sz="1958" dirty="0"/>
          </a:p>
        </p:txBody>
      </p:sp>
      <p:sp>
        <p:nvSpPr>
          <p:cNvPr id="5" name="Text 2"/>
          <p:cNvSpPr/>
          <p:nvPr/>
        </p:nvSpPr>
        <p:spPr>
          <a:xfrm>
            <a:off x="8021539" y="2391073"/>
            <a:ext cx="3585269" cy="7679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292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 uso de </a:t>
            </a:r>
            <a:r>
              <a:rPr lang="en-US" sz="1292" b="1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indicadores-chave (KPIs)</a:t>
            </a:r>
            <a:r>
              <a:rPr lang="en-US" sz="1292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permite quantificar resultados e acompanhar o progresso em tempo real.</a:t>
            </a:r>
            <a:endParaRPr lang="en-US" sz="1292" dirty="0"/>
          </a:p>
        </p:txBody>
      </p:sp>
      <p:sp>
        <p:nvSpPr>
          <p:cNvPr id="6" name="Text 3"/>
          <p:cNvSpPr/>
          <p:nvPr/>
        </p:nvSpPr>
        <p:spPr>
          <a:xfrm>
            <a:off x="8021539" y="3294956"/>
            <a:ext cx="3585269" cy="7679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292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análise contínua identifica oportunidades de melhoria e permite </a:t>
            </a:r>
            <a:r>
              <a:rPr lang="en-US" sz="1292" b="1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corrigir rumos</a:t>
            </a:r>
            <a:r>
              <a:rPr lang="en-US" sz="1292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antes que os desvios se tornem problemas.</a:t>
            </a:r>
            <a:endParaRPr lang="en-US" sz="1292" dirty="0"/>
          </a:p>
        </p:txBody>
      </p:sp>
      <p:sp>
        <p:nvSpPr>
          <p:cNvPr id="7" name="Shape 4"/>
          <p:cNvSpPr/>
          <p:nvPr/>
        </p:nvSpPr>
        <p:spPr>
          <a:xfrm>
            <a:off x="8021539" y="4232870"/>
            <a:ext cx="3585269" cy="1437482"/>
          </a:xfrm>
          <a:prstGeom prst="roundRect">
            <a:avLst>
              <a:gd name="adj" fmla="val 1763"/>
            </a:avLst>
          </a:prstGeom>
          <a:solidFill>
            <a:srgbClr val="110745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0507" y="4486573"/>
            <a:ext cx="211237" cy="16896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570715" y="4426049"/>
            <a:ext cx="2867124" cy="10239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292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Empresas digitais utilizam dashboards interativos para monitorizar desempenho e tomar decisões baseadas em dados.</a:t>
            </a:r>
            <a:endParaRPr lang="en-US" sz="1292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0FB301D0-9BAB-9C92-61F7-91AE9B8B31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919" y="6449533"/>
            <a:ext cx="12016257" cy="40846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92" y="1435993"/>
            <a:ext cx="919758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167" dirty="0">
                <a:solidFill>
                  <a:srgbClr val="AC9EF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CAPÍTULO III</a:t>
            </a:r>
            <a:endParaRPr lang="en-US" sz="1167" dirty="0"/>
          </a:p>
        </p:txBody>
      </p:sp>
      <p:sp>
        <p:nvSpPr>
          <p:cNvPr id="3" name="Shape 1"/>
          <p:cNvSpPr/>
          <p:nvPr/>
        </p:nvSpPr>
        <p:spPr>
          <a:xfrm>
            <a:off x="1675706" y="1372989"/>
            <a:ext cx="1351161" cy="367903"/>
          </a:xfrm>
          <a:prstGeom prst="roundRect">
            <a:avLst>
              <a:gd name="adj" fmla="val 6165"/>
            </a:avLst>
          </a:prstGeom>
          <a:noFill/>
          <a:ln w="7620">
            <a:solidFill>
              <a:srgbClr val="AC9EF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795462" y="1435993"/>
            <a:ext cx="1111647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167" dirty="0">
                <a:solidFill>
                  <a:srgbClr val="AC9EF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MODERNIDADE</a:t>
            </a:r>
            <a:endParaRPr lang="en-US" sz="1167" dirty="0"/>
          </a:p>
        </p:txBody>
      </p:sp>
      <p:sp>
        <p:nvSpPr>
          <p:cNvPr id="5" name="Text 3"/>
          <p:cNvSpPr/>
          <p:nvPr/>
        </p:nvSpPr>
        <p:spPr>
          <a:xfrm>
            <a:off x="661492" y="1816497"/>
            <a:ext cx="9459516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625"/>
              </a:lnSpc>
            </a:pPr>
            <a:r>
              <a:rPr lang="en-US" sz="3708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Gestão Organizacional na Prática Moderna</a:t>
            </a:r>
            <a:endParaRPr lang="en-US" sz="3708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92" y="2690615"/>
            <a:ext cx="2009973" cy="124221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61492" y="4169073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Tecnologia e IA</a:t>
            </a:r>
            <a:endParaRPr lang="en-US" sz="1833" dirty="0"/>
          </a:p>
        </p:txBody>
      </p:sp>
      <p:sp>
        <p:nvSpPr>
          <p:cNvPr id="8" name="Text 5"/>
          <p:cNvSpPr/>
          <p:nvPr/>
        </p:nvSpPr>
        <p:spPr>
          <a:xfrm>
            <a:off x="661492" y="4577755"/>
            <a:ext cx="3465513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Integração de inteligência artificial e sistemas de informação para decisões mais rápidas e precisas.</a:t>
            </a:r>
            <a:endParaRPr lang="en-US" sz="1458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3244" y="2690615"/>
            <a:ext cx="2009973" cy="1242219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4363245" y="4169073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Cultura Forte</a:t>
            </a:r>
            <a:endParaRPr lang="en-US" sz="1833" dirty="0"/>
          </a:p>
        </p:txBody>
      </p:sp>
      <p:sp>
        <p:nvSpPr>
          <p:cNvPr id="11" name="Text 7"/>
          <p:cNvSpPr/>
          <p:nvPr/>
        </p:nvSpPr>
        <p:spPr>
          <a:xfrm>
            <a:off x="4363244" y="4577755"/>
            <a:ext cx="3465513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Um ambiente organizacional positivo e produtivo que atrai e retém talento de excelência.</a:t>
            </a:r>
            <a:endParaRPr lang="en-US" sz="1458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4996" y="2690615"/>
            <a:ext cx="2009973" cy="1242219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8064996" y="4169073"/>
            <a:ext cx="236269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Gestão Ágil</a:t>
            </a:r>
            <a:endParaRPr lang="en-US" sz="1833" dirty="0"/>
          </a:p>
        </p:txBody>
      </p:sp>
      <p:sp>
        <p:nvSpPr>
          <p:cNvPr id="14" name="Text 9"/>
          <p:cNvSpPr/>
          <p:nvPr/>
        </p:nvSpPr>
        <p:spPr>
          <a:xfrm>
            <a:off x="8064996" y="4577755"/>
            <a:ext cx="3465513" cy="9072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r>
              <a:rPr lang="en-US" sz="1458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Capacidade de adaptação rápida às mudanças do mercado com metodologias flexíveis e iterativas.</a:t>
            </a:r>
            <a:endParaRPr lang="en-US" sz="1458" dirty="0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7AD429DC-FA51-F7A5-2EA0-C615A1BDCC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743" y="6430723"/>
            <a:ext cx="12016257" cy="40846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64753" y="1073547"/>
            <a:ext cx="6244332" cy="504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958"/>
              </a:lnSpc>
            </a:pPr>
            <a:r>
              <a:rPr lang="en-US" sz="3167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Desafios e Oportunidades Atuais</a:t>
            </a:r>
            <a:endParaRPr lang="en-US" sz="3167" dirty="0"/>
          </a:p>
        </p:txBody>
      </p:sp>
      <p:sp>
        <p:nvSpPr>
          <p:cNvPr id="4" name="Shape 1"/>
          <p:cNvSpPr/>
          <p:nvPr/>
        </p:nvSpPr>
        <p:spPr>
          <a:xfrm>
            <a:off x="564754" y="1784351"/>
            <a:ext cx="6490494" cy="896739"/>
          </a:xfrm>
          <a:prstGeom prst="roundRect">
            <a:avLst>
              <a:gd name="adj" fmla="val 43191"/>
            </a:avLst>
          </a:prstGeom>
          <a:solidFill>
            <a:srgbClr val="4C5052"/>
          </a:solidFill>
          <a:ln/>
        </p:spPr>
      </p:sp>
      <p:sp>
        <p:nvSpPr>
          <p:cNvPr id="5" name="Text 2"/>
          <p:cNvSpPr/>
          <p:nvPr/>
        </p:nvSpPr>
        <p:spPr>
          <a:xfrm>
            <a:off x="726082" y="1945680"/>
            <a:ext cx="2017217" cy="252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58"/>
              </a:lnSpc>
            </a:pPr>
            <a:r>
              <a:rPr lang="en-US" sz="158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Globalização</a:t>
            </a:r>
            <a:endParaRPr lang="en-US" sz="1583" dirty="0"/>
          </a:p>
        </p:txBody>
      </p:sp>
      <p:sp>
        <p:nvSpPr>
          <p:cNvPr id="6" name="Text 3"/>
          <p:cNvSpPr/>
          <p:nvPr/>
        </p:nvSpPr>
        <p:spPr>
          <a:xfrm>
            <a:off x="726083" y="2280445"/>
            <a:ext cx="6167834" cy="2393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250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Competitividade crescente exige posicionamento estratégico diferenciado.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64754" y="2818806"/>
            <a:ext cx="6490494" cy="896739"/>
          </a:xfrm>
          <a:prstGeom prst="roundRect">
            <a:avLst>
              <a:gd name="adj" fmla="val 43191"/>
            </a:avLst>
          </a:prstGeom>
          <a:solidFill>
            <a:srgbClr val="4C5052"/>
          </a:solidFill>
          <a:ln/>
        </p:spPr>
      </p:sp>
      <p:sp>
        <p:nvSpPr>
          <p:cNvPr id="8" name="Text 5"/>
          <p:cNvSpPr/>
          <p:nvPr/>
        </p:nvSpPr>
        <p:spPr>
          <a:xfrm>
            <a:off x="726082" y="2980134"/>
            <a:ext cx="2017217" cy="252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58"/>
              </a:lnSpc>
            </a:pPr>
            <a:r>
              <a:rPr lang="en-US" sz="158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Sustentabilidade</a:t>
            </a:r>
            <a:endParaRPr lang="en-US" sz="1583" dirty="0"/>
          </a:p>
        </p:txBody>
      </p:sp>
      <p:sp>
        <p:nvSpPr>
          <p:cNvPr id="9" name="Text 6"/>
          <p:cNvSpPr/>
          <p:nvPr/>
        </p:nvSpPr>
        <p:spPr>
          <a:xfrm>
            <a:off x="726083" y="3314899"/>
            <a:ext cx="6167834" cy="2393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250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Responsabilidade social e ambiental como imperativo, não opção.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64754" y="3853260"/>
            <a:ext cx="6490494" cy="896739"/>
          </a:xfrm>
          <a:prstGeom prst="roundRect">
            <a:avLst>
              <a:gd name="adj" fmla="val 43191"/>
            </a:avLst>
          </a:prstGeom>
          <a:solidFill>
            <a:srgbClr val="4C5052"/>
          </a:solidFill>
          <a:ln/>
        </p:spPr>
      </p:sp>
      <p:sp>
        <p:nvSpPr>
          <p:cNvPr id="11" name="Text 8"/>
          <p:cNvSpPr/>
          <p:nvPr/>
        </p:nvSpPr>
        <p:spPr>
          <a:xfrm>
            <a:off x="726082" y="4014589"/>
            <a:ext cx="2017217" cy="252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58"/>
              </a:lnSpc>
            </a:pPr>
            <a:r>
              <a:rPr lang="en-US" sz="158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Inovação Contínua</a:t>
            </a:r>
            <a:endParaRPr lang="en-US" sz="1583" dirty="0"/>
          </a:p>
        </p:txBody>
      </p:sp>
      <p:sp>
        <p:nvSpPr>
          <p:cNvPr id="12" name="Text 9"/>
          <p:cNvSpPr/>
          <p:nvPr/>
        </p:nvSpPr>
        <p:spPr>
          <a:xfrm>
            <a:off x="726083" y="4349354"/>
            <a:ext cx="6167834" cy="2393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250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Gestão do conhecimento como vantagem competitiva decisiva.</a:t>
            </a:r>
            <a:endParaRPr lang="en-US" sz="1250" dirty="0"/>
          </a:p>
        </p:txBody>
      </p:sp>
      <p:sp>
        <p:nvSpPr>
          <p:cNvPr id="13" name="Shape 10"/>
          <p:cNvSpPr/>
          <p:nvPr/>
        </p:nvSpPr>
        <p:spPr>
          <a:xfrm>
            <a:off x="564754" y="4887715"/>
            <a:ext cx="6490494" cy="896739"/>
          </a:xfrm>
          <a:prstGeom prst="roundRect">
            <a:avLst>
              <a:gd name="adj" fmla="val 43191"/>
            </a:avLst>
          </a:prstGeom>
          <a:solidFill>
            <a:srgbClr val="4C5052"/>
          </a:solidFill>
          <a:ln/>
        </p:spPr>
      </p:sp>
      <p:sp>
        <p:nvSpPr>
          <p:cNvPr id="14" name="Text 11"/>
          <p:cNvSpPr/>
          <p:nvPr/>
        </p:nvSpPr>
        <p:spPr>
          <a:xfrm>
            <a:off x="726083" y="5049044"/>
            <a:ext cx="2069803" cy="252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58"/>
              </a:lnSpc>
            </a:pPr>
            <a:r>
              <a:rPr lang="en-US" sz="1583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Liderança Inspiradora</a:t>
            </a:r>
            <a:endParaRPr lang="en-US" sz="1583" dirty="0"/>
          </a:p>
        </p:txBody>
      </p:sp>
      <p:sp>
        <p:nvSpPr>
          <p:cNvPr id="15" name="Text 12"/>
          <p:cNvSpPr/>
          <p:nvPr/>
        </p:nvSpPr>
        <p:spPr>
          <a:xfrm>
            <a:off x="726083" y="5383808"/>
            <a:ext cx="6167834" cy="2393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250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Necessidade de gestores flexíveis que inspirem e mobilizem equipas.</a:t>
            </a:r>
            <a:endParaRPr lang="en-US" sz="1250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EEA3E912-C144-AE2F-74D4-EE142E75DD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71" y="6391262"/>
            <a:ext cx="12016257" cy="40846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3713" y="395684"/>
            <a:ext cx="6632575" cy="8816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58"/>
              </a:lnSpc>
            </a:pPr>
            <a:r>
              <a:rPr lang="en-US" sz="2750" dirty="0">
                <a:solidFill>
                  <a:srgbClr val="F7F7F8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Conclusão: A Gestão como Motor do Sucesso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493713" y="1435199"/>
            <a:ext cx="6632575" cy="5911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1083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Uma gestão eficaz transforma caos em </a:t>
            </a:r>
            <a:r>
              <a:rPr lang="en-US" sz="1083" b="1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harmonia produtiva</a:t>
            </a:r>
            <a:r>
              <a:rPr lang="en-US" sz="1083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 Os fundamentos clássicos permanecem relevantes no século XXI, mas o futuro pertence às organizações que sabem </a:t>
            </a:r>
            <a:r>
              <a:rPr lang="en-US" sz="1083" b="1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gerir pessoas e processos</a:t>
            </a:r>
            <a:r>
              <a:rPr lang="en-US" sz="1083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com visão estratégica.</a:t>
            </a:r>
            <a:endParaRPr lang="en-US" sz="1083" dirty="0"/>
          </a:p>
        </p:txBody>
      </p:sp>
      <p:sp>
        <p:nvSpPr>
          <p:cNvPr id="5" name="Text 2"/>
          <p:cNvSpPr/>
          <p:nvPr/>
        </p:nvSpPr>
        <p:spPr>
          <a:xfrm>
            <a:off x="705247" y="2263081"/>
            <a:ext cx="6421041" cy="3940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1083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 convite está feito: aplicar estes fundamentos para construir organizações </a:t>
            </a:r>
            <a:r>
              <a:rPr lang="en-US" sz="1083" b="1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resilientes, inovadoras</a:t>
            </a:r>
            <a:r>
              <a:rPr lang="en-US" sz="1083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e preparadas para o amanhã.</a:t>
            </a:r>
            <a:endParaRPr lang="en-US" sz="1083" dirty="0"/>
          </a:p>
        </p:txBody>
      </p:sp>
      <p:sp>
        <p:nvSpPr>
          <p:cNvPr id="6" name="Shape 3"/>
          <p:cNvSpPr/>
          <p:nvPr/>
        </p:nvSpPr>
        <p:spPr>
          <a:xfrm>
            <a:off x="493713" y="2144713"/>
            <a:ext cx="19050" cy="630833"/>
          </a:xfrm>
          <a:prstGeom prst="rect">
            <a:avLst/>
          </a:prstGeom>
          <a:solidFill>
            <a:srgbClr val="AC9EF5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5571" y="2893914"/>
            <a:ext cx="5148858" cy="3055838"/>
          </a:xfrm>
          <a:prstGeom prst="rect">
            <a:avLst/>
          </a:prstGeom>
        </p:spPr>
      </p:pic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09756" y="3640811"/>
            <a:ext cx="438314" cy="43831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819245" y="5240932"/>
            <a:ext cx="1279878" cy="2465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17"/>
              </a:lnSpc>
            </a:pPr>
            <a:r>
              <a:rPr lang="en-US" sz="1542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Sucesso</a:t>
            </a:r>
            <a:endParaRPr lang="en-US" sz="1542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05115" y="3641633"/>
            <a:ext cx="438314" cy="43831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3206249" y="5240932"/>
            <a:ext cx="1279878" cy="2465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17"/>
              </a:lnSpc>
            </a:pPr>
            <a:r>
              <a:rPr lang="en-US" sz="1542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Gestão</a:t>
            </a:r>
            <a:endParaRPr lang="en-US" sz="1542" dirty="0"/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992118" y="3641633"/>
            <a:ext cx="438314" cy="438314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1566953" y="5240932"/>
            <a:ext cx="1279878" cy="2465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17"/>
              </a:lnSpc>
            </a:pPr>
            <a:r>
              <a:rPr lang="en-US" sz="1542" dirty="0">
                <a:solidFill>
                  <a:srgbClr val="D6D9D7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Fundamentos</a:t>
            </a:r>
            <a:endParaRPr lang="en-US" sz="1542" dirty="0"/>
          </a:p>
        </p:txBody>
      </p:sp>
      <p:sp>
        <p:nvSpPr>
          <p:cNvPr id="14" name="Text 7"/>
          <p:cNvSpPr/>
          <p:nvPr/>
        </p:nvSpPr>
        <p:spPr>
          <a:xfrm>
            <a:off x="493713" y="6068119"/>
            <a:ext cx="6632575" cy="3940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1083" dirty="0">
                <a:solidFill>
                  <a:srgbClr val="D6D9D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Dos alicerces clássicos à prática moderna — o caminho para organizações de excelência começa com uma gestão fundamentada e com propósito.</a:t>
            </a:r>
            <a:endParaRPr lang="en-US" sz="1083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delo de Apresentaçõ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elo" id="{814E95CC-49A0-4973-A61B-A0C3AE00F19E}" vid="{3AFC3729-D0DB-42F2-BD47-C8368B8B55C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Modelo de Apresentações</Template>
  <TotalTime>49</TotalTime>
  <Words>796</Words>
  <Application>Microsoft Office PowerPoint</Application>
  <PresentationFormat>Ecrã Panorâmico</PresentationFormat>
  <Paragraphs>112</Paragraphs>
  <Slides>14</Slides>
  <Notes>10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DM Sans Medium</vt:lpstr>
      <vt:lpstr>Inter</vt:lpstr>
      <vt:lpstr>Modelo de Apresentações</vt:lpstr>
      <vt:lpstr>Apresentação do PowerPoint</vt:lpstr>
      <vt:lpstr> Realizações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Utilizador</dc:creator>
  <cp:lastModifiedBy>Sandra Silva</cp:lastModifiedBy>
  <cp:revision>11</cp:revision>
  <dcterms:created xsi:type="dcterms:W3CDTF">2018-11-06T10:08:08Z</dcterms:created>
  <dcterms:modified xsi:type="dcterms:W3CDTF">2026-03-19T10:17:05Z</dcterms:modified>
</cp:coreProperties>
</file>